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4648" y="731520"/>
            <a:ext cx="1828800" cy="1828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651760"/>
            <a:ext cx="10360152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500" b="1" i="0">
                <a:solidFill>
                  <a:srgbClr val="C9A84C"/>
                </a:solidFill>
                <a:latin typeface="Calibri"/>
              </a:rPr>
              <a:t>PROPUESTA DE IMPLEMENTACIÓN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108960"/>
            <a:ext cx="10360152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3800" b="1" i="0">
                <a:solidFill>
                  <a:srgbClr val="F2F2F0"/>
                </a:solidFill>
                <a:latin typeface="Calibri"/>
              </a:rPr>
              <a:t>Toda vuestra operación de eventos</a:t>
            </a:r>
          </a:p>
          <a:p>
            <a:pPr algn="ctr">
              <a:lnSpc>
                <a:spcPct val="110000"/>
              </a:lnSpc>
            </a:pPr>
            <a:r>
              <a:rPr sz="3800" b="1" i="0">
                <a:solidFill>
                  <a:srgbClr val="F2F2F0"/>
                </a:solidFill>
                <a:latin typeface="Calibri"/>
              </a:rPr>
              <a:t>en un solo sistema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4754880"/>
            <a:ext cx="8531352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600" b="0" i="0">
                <a:solidFill>
                  <a:srgbClr val="A8A8A8"/>
                </a:solidFill>
                <a:latin typeface="Calibri"/>
              </a:rPr>
              <a:t>Clientes, proveedores, stock, equipos y vuestras dos empresas —</a:t>
            </a:r>
          </a:p>
          <a:p>
            <a:pPr algn="ctr">
              <a:lnSpc>
                <a:spcPct val="110000"/>
              </a:lnSpc>
            </a:pPr>
            <a:r>
              <a:rPr sz="1600" b="0" i="0">
                <a:solidFill>
                  <a:srgbClr val="A8A8A8"/>
                </a:solidFill>
                <a:latin typeface="Calibri"/>
              </a:rPr>
              <a:t>unidos en un único panel a medida.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852160"/>
            <a:ext cx="10360152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400" b="1" i="0">
                <a:solidFill>
                  <a:srgbClr val="C9A84C"/>
                </a:solidFill>
                <a:latin typeface="Calibri"/>
              </a:rPr>
              <a:t>Preparado para Sara · Dissimility  ·  Junio de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3248" y="914400"/>
            <a:ext cx="1371600" cy="1371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2743200"/>
            <a:ext cx="10360152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3600" b="1" i="0">
                <a:solidFill>
                  <a:srgbClr val="F2F2F0"/>
                </a:solidFill>
                <a:latin typeface="Calibri"/>
              </a:rPr>
              <a:t>¿Lo ponemos en marcha?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4023360"/>
            <a:ext cx="9445752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800" b="0" i="0">
                <a:solidFill>
                  <a:srgbClr val="A8A8A8"/>
                </a:solidFill>
                <a:latin typeface="Calibri"/>
              </a:rPr>
              <a:t>Empezamos por la Fase 1 y arrancamos.</a:t>
            </a:r>
          </a:p>
          <a:p>
            <a:pPr algn="ctr">
              <a:lnSpc>
                <a:spcPct val="120000"/>
              </a:lnSpc>
            </a:pPr>
            <a:r>
              <a:rPr sz="1800" b="0" i="0">
                <a:solidFill>
                  <a:srgbClr val="A8A8A8"/>
                </a:solidFill>
                <a:latin typeface="Calibri"/>
              </a:rPr>
              <a:t>Vuestro equipo se dedica a producir eventos; del orden se encarga el sistema.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669280"/>
            <a:ext cx="10360152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800" b="1" i="0">
                <a:solidFill>
                  <a:srgbClr val="C9A84C"/>
                </a:solidFill>
                <a:latin typeface="Calibri"/>
              </a:rPr>
              <a:t>Iberia Growth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EL PUNTO DE PARTIDA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15 años de operación, y la información dispersa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468880"/>
            <a:ext cx="105156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 i="0">
                <a:solidFill>
                  <a:srgbClr val="A8A8A8"/>
                </a:solidFill>
                <a:latin typeface="Calibri"/>
              </a:rPr>
              <a:t>Cada evento entra por mail, con mucho ida y vuelta por teléfono. Disparáis las solicitudes a los proveedores uno por uno, y luego peleáis los números entre diez correos. Todo manual, todo en sitios distintos.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3840480"/>
            <a:ext cx="3383280" cy="219456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4069080"/>
            <a:ext cx="33832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3400" b="0" i="0">
                <a:solidFill>
                  <a:srgbClr val="C9A84C"/>
                </a:solidFill>
                <a:latin typeface="Calibri"/>
              </a:rPr>
              <a:t>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937760"/>
            <a:ext cx="3017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700" b="1" i="0">
                <a:solidFill>
                  <a:srgbClr val="F2F2F0"/>
                </a:solidFill>
                <a:latin typeface="Calibri"/>
              </a:rPr>
              <a:t>Todo disperso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440680"/>
            <a:ext cx="3017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clientes, proveedores, stock, las 2 empresas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3840480"/>
            <a:ext cx="3383280" cy="219456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43400" y="4069080"/>
            <a:ext cx="33832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3400" b="0" i="0">
                <a:solidFill>
                  <a:srgbClr val="C9A84C"/>
                </a:solidFill>
                <a:latin typeface="Calibri"/>
              </a:rPr>
              <a:t>✉️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6280" y="4937760"/>
            <a:ext cx="3017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700" b="1" i="0">
                <a:solidFill>
                  <a:srgbClr val="F2F2F0"/>
                </a:solidFill>
                <a:latin typeface="Calibri"/>
              </a:rPr>
              <a:t>Solicitudes a mano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26280" y="5440680"/>
            <a:ext cx="3017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el mismo mail, proveedor a proveedor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955280" y="3840480"/>
            <a:ext cx="3383280" cy="219456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955280" y="4069080"/>
            <a:ext cx="33832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3400" b="0" i="0">
                <a:solidFill>
                  <a:srgbClr val="C9A84C"/>
                </a:solidFill>
                <a:latin typeface="Calibri"/>
              </a:rPr>
              <a:t>📊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38160" y="4937760"/>
            <a:ext cx="3017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700" b="1" i="0">
                <a:solidFill>
                  <a:srgbClr val="F2F2F0"/>
                </a:solidFill>
                <a:latin typeface="Calibri"/>
              </a:rPr>
              <a:t>Comparar es un lío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138160" y="5440680"/>
            <a:ext cx="3017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lnSpc>
                <a:spcPct val="110000"/>
              </a:lnSpc>
            </a:pPr>
            <a:r>
              <a:rPr sz="1300" b="0" i="0">
                <a:solidFill>
                  <a:srgbClr val="A8A8A8"/>
                </a:solidFill>
                <a:latin typeface="Calibri"/>
              </a:rPr>
              <a:t>pelear precios entre diez correos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LA SOLUCIÓN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Un panel central, hecho a vuestra medida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1069848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2000" b="0" i="0">
                <a:solidFill>
                  <a:srgbClr val="A8A8A8"/>
                </a:solidFill>
                <a:latin typeface="Calibri"/>
              </a:rPr>
              <a:t>Un único sistema donde se reúne todo: clientes, proveedores, las dos empresas, el stock de material y los equipos por evento. Vuestros 15 empleados entran con su usuario, y la inteligencia artificial os ordena los presupuestos de los proveedores.</a:t>
            </a:r>
          </a:p>
          <a:p>
            <a:pPr algn="l">
              <a:lnSpc>
                <a:spcPct val="125000"/>
              </a:lnSpc>
            </a:pPr>
            <a:r>
              <a:rPr sz="2000" b="0" i="0">
                <a:solidFill>
                  <a:srgbClr val="A8A8A8"/>
                </a:solidFill>
                <a:latin typeface="Calibri"/>
              </a:rPr>
              <a:t/>
            </a:r>
          </a:p>
          <a:p>
            <a:pPr algn="l">
              <a:lnSpc>
                <a:spcPct val="125000"/>
              </a:lnSpc>
            </a:pPr>
            <a:r>
              <a:rPr sz="2000" b="0" i="0">
                <a:solidFill>
                  <a:srgbClr val="A8A8A8"/>
                </a:solidFill>
                <a:latin typeface="Calibri"/>
              </a:rPr>
              <a:t>Dejáis atrás el caos de gestionar cada evento desde cero por mail y teléfono.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4754880"/>
            <a:ext cx="10698480" cy="137160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4983480"/>
            <a:ext cx="10149840" cy="9144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0000"/>
              </a:lnSpc>
            </a:pPr>
            <a:r>
              <a:rPr sz="2000" b="1" i="0">
                <a:solidFill>
                  <a:srgbClr val="C9A84C"/>
                </a:solidFill>
                <a:latin typeface="Calibri"/>
              </a:rPr>
              <a:t>Un sistema vuestro, privado y a medida.</a:t>
            </a:r>
          </a:p>
          <a:p>
            <a:pPr algn="ctr">
              <a:lnSpc>
                <a:spcPct val="110000"/>
              </a:lnSpc>
            </a:pPr>
            <a:r>
              <a:rPr sz="2000" b="1" i="0">
                <a:solidFill>
                  <a:srgbClr val="C9A84C"/>
                </a:solidFill>
                <a:latin typeface="Calibri"/>
              </a:rPr>
              <a:t>Sin licencias caras: os ahorra ~4.320 €/año.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CÓMO FUNCIONA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34440"/>
            <a:ext cx="10515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Lo construimos por fases</a:t>
            </a:r>
          </a:p>
        </p:txBody>
      </p:sp>
      <p:sp>
        <p:nvSpPr>
          <p:cNvPr id="6" name="Oval 5"/>
          <p:cNvSpPr/>
          <p:nvPr/>
        </p:nvSpPr>
        <p:spPr>
          <a:xfrm>
            <a:off x="822960" y="2286000"/>
            <a:ext cx="640080" cy="640080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200" b="1">
                <a:solidFill>
                  <a:srgbClr val="141416"/>
                </a:solidFill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83080" y="2240280"/>
            <a:ext cx="9601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900" b="1" i="0">
                <a:solidFill>
                  <a:srgbClr val="F2F2F0"/>
                </a:solidFill>
                <a:latin typeface="Calibri"/>
              </a:rPr>
              <a:t>Panel central + accesos del equipo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83080" y="2697480"/>
            <a:ext cx="969264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1350" b="0" i="0">
                <a:solidFill>
                  <a:srgbClr val="A8A8A8"/>
                </a:solidFill>
                <a:latin typeface="Calibri"/>
              </a:rPr>
              <a:t>Clientes, proveedores, las 2 empresas, RRHH y administración en un solo tablero. Los 15 empleados con su usuario; dirección controla accesos e historial.</a:t>
            </a:r>
          </a:p>
        </p:txBody>
      </p:sp>
      <p:sp>
        <p:nvSpPr>
          <p:cNvPr id="9" name="Oval 8"/>
          <p:cNvSpPr/>
          <p:nvPr/>
        </p:nvSpPr>
        <p:spPr>
          <a:xfrm>
            <a:off x="822960" y="3611880"/>
            <a:ext cx="640080" cy="640080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200" b="1">
                <a:solidFill>
                  <a:srgbClr val="141416"/>
                </a:solidFill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83080" y="3566160"/>
            <a:ext cx="9601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900" b="1" i="0">
                <a:solidFill>
                  <a:srgbClr val="F2F2F0"/>
                </a:solidFill>
                <a:latin typeface="Calibri"/>
              </a:rPr>
              <a:t>Stock dinámico + IA para presupuestos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83080" y="4023360"/>
            <a:ext cx="969264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1350" b="0" i="0">
                <a:solidFill>
                  <a:srgbClr val="A8A8A8"/>
                </a:solidFill>
                <a:latin typeface="Calibri"/>
              </a:rPr>
              <a:t>El inventario se actualiza solo y genera el alquiler cruzado entre empresas. La IA lee los presupuestos y los ordena en una tabla comparativa.</a:t>
            </a:r>
          </a:p>
        </p:txBody>
      </p:sp>
      <p:sp>
        <p:nvSpPr>
          <p:cNvPr id="12" name="Oval 11"/>
          <p:cNvSpPr/>
          <p:nvPr/>
        </p:nvSpPr>
        <p:spPr>
          <a:xfrm>
            <a:off x="822960" y="4937760"/>
            <a:ext cx="640080" cy="640080"/>
          </a:xfrm>
          <a:prstGeom prst="ellipse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200" b="1">
                <a:solidFill>
                  <a:srgbClr val="141416"/>
                </a:solidFill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4892040"/>
            <a:ext cx="96012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900" b="1" i="0">
                <a:solidFill>
                  <a:srgbClr val="F2F2F0"/>
                </a:solidFill>
                <a:latin typeface="Calibri"/>
              </a:rPr>
              <a:t>Solicitudes 'un clic' + facturación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83080" y="5349240"/>
            <a:ext cx="969264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08000"/>
              </a:lnSpc>
            </a:pPr>
            <a:r>
              <a:rPr sz="1350" b="0" i="0">
                <a:solidFill>
                  <a:srgbClr val="A8A8A8"/>
                </a:solidFill>
                <a:latin typeface="Calibri"/>
              </a:rPr>
              <a:t>Eliges el proveedor y, con un botón, el sistema envía solo el correo con las specs. Más la facturación interna entre vuestras dos empresas.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TU DUDA SOBRE LA IA, RESUELTA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1" i="0">
                <a:solidFill>
                  <a:srgbClr val="F2F2F0"/>
                </a:solidFill>
                <a:latin typeface="Calibri"/>
              </a:rPr>
              <a:t>La IA no negocia por ti. Te quita el trabajo pesado.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468880"/>
            <a:ext cx="10698480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900" b="0" i="0">
                <a:solidFill>
                  <a:srgbClr val="A8A8A8"/>
                </a:solidFill>
                <a:latin typeface="Calibri"/>
              </a:rPr>
              <a:t>La negociación con cada proveedor —el regateo, el trato, la creatividad— sigue siendo tuya. Ahí está vuestro valor de 15 años.</a:t>
            </a:r>
          </a:p>
          <a:p>
            <a:pPr algn="l">
              <a:lnSpc>
                <a:spcPct val="125000"/>
              </a:lnSpc>
            </a:pPr>
            <a:r>
              <a:rPr sz="1900" b="0" i="0">
                <a:solidFill>
                  <a:srgbClr val="A8A8A8"/>
                </a:solidFill>
                <a:latin typeface="Calibri"/>
              </a:rPr>
              <a:t/>
            </a:r>
          </a:p>
          <a:p>
            <a:pPr algn="l">
              <a:lnSpc>
                <a:spcPct val="125000"/>
              </a:lnSpc>
            </a:pPr>
            <a:r>
              <a:rPr sz="1900" b="0" i="0">
                <a:solidFill>
                  <a:srgbClr val="A8A8A8"/>
                </a:solidFill>
                <a:latin typeface="Calibri"/>
              </a:rPr>
              <a:t>Lo que la IA hace es leer las respuestas de los proveedores, extraer los datos y ponértelos en una tabla comparativa: precio, condiciones y qué incluye cada uno. Comparas de un vistazo y negocias más rápido, sin perderte entre correos.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5212080"/>
            <a:ext cx="10698480" cy="91440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5349240"/>
            <a:ext cx="10149840" cy="640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0000"/>
              </a:lnSpc>
            </a:pPr>
            <a:r>
              <a:rPr sz="2000" b="1" i="0">
                <a:solidFill>
                  <a:srgbClr val="C9A84C"/>
                </a:solidFill>
                <a:latin typeface="Calibri"/>
              </a:rPr>
              <a:t>La IA ordena y compara por ti. Decides tú.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ANTES Y DESPUÉS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Lo que cambia en vuestro día a día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377440"/>
            <a:ext cx="5120640" cy="384048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560320"/>
            <a:ext cx="4572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A8A8A8"/>
                </a:solidFill>
                <a:latin typeface="Calibri"/>
              </a:rPr>
              <a:t>HOY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" y="3108960"/>
            <a:ext cx="4572000" cy="2926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A8A8A8"/>
                </a:solidFill>
                <a:latin typeface="Calibri"/>
              </a:rPr>
              <a:t>• La información, repartida en mil sitios</a:t>
            </a:r>
          </a:p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A8A8A8"/>
                </a:solidFill>
                <a:latin typeface="Calibri"/>
              </a:rPr>
              <a:t/>
            </a:r>
          </a:p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A8A8A8"/>
                </a:solidFill>
                <a:latin typeface="Calibri"/>
              </a:rPr>
              <a:t>• Solicitudes a proveedores una a una</a:t>
            </a:r>
          </a:p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A8A8A8"/>
                </a:solidFill>
                <a:latin typeface="Calibri"/>
              </a:rPr>
              <a:t/>
            </a:r>
          </a:p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A8A8A8"/>
                </a:solidFill>
                <a:latin typeface="Calibri"/>
              </a:rPr>
              <a:t>• Comparar presupuestos entre diez correos</a:t>
            </a:r>
          </a:p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A8A8A8"/>
                </a:solidFill>
                <a:latin typeface="Calibri"/>
              </a:rPr>
              <a:t/>
            </a:r>
          </a:p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A8A8A8"/>
                </a:solidFill>
                <a:latin typeface="Calibri"/>
              </a:rPr>
              <a:t>• El stock y la facturación, a mano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09360" y="2377440"/>
            <a:ext cx="5120640" cy="384048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83680" y="2560320"/>
            <a:ext cx="45720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C9A84C"/>
                </a:solidFill>
                <a:latin typeface="Calibri"/>
              </a:rPr>
              <a:t>CON EL SISTEMA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3108960"/>
            <a:ext cx="4572000" cy="2926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F2F2F0"/>
                </a:solidFill>
                <a:latin typeface="Calibri"/>
              </a:rPr>
              <a:t>• Todo en un único panel a medida</a:t>
            </a:r>
          </a:p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F2F2F0"/>
                </a:solidFill>
                <a:latin typeface="Calibri"/>
              </a:rPr>
              <a:t/>
            </a:r>
          </a:p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F2F2F0"/>
                </a:solidFill>
                <a:latin typeface="Calibri"/>
              </a:rPr>
              <a:t>• Solicitudes con un clic</a:t>
            </a:r>
          </a:p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F2F2F0"/>
                </a:solidFill>
                <a:latin typeface="Calibri"/>
              </a:rPr>
              <a:t/>
            </a:r>
          </a:p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F2F2F0"/>
                </a:solidFill>
                <a:latin typeface="Calibri"/>
              </a:rPr>
              <a:t>• La IA te las ordena en tabla comparativa</a:t>
            </a:r>
          </a:p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F2F2F0"/>
                </a:solidFill>
                <a:latin typeface="Calibri"/>
              </a:rPr>
              <a:t/>
            </a:r>
          </a:p>
          <a:p>
            <a:pPr algn="l">
              <a:lnSpc>
                <a:spcPct val="110000"/>
              </a:lnSpc>
            </a:pPr>
            <a:r>
              <a:rPr sz="1600" b="0" i="0">
                <a:solidFill>
                  <a:srgbClr val="F2F2F0"/>
                </a:solidFill>
                <a:latin typeface="Calibri"/>
              </a:rPr>
              <a:t>• Stock y facturación interna, automáticos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INVERSIÓN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Tres partes claras, todo transparente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468880"/>
            <a:ext cx="3429000" cy="228600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651760"/>
            <a:ext cx="31089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IMPLEMENTACIÓN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154680"/>
            <a:ext cx="31089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400" b="1" i="0">
                <a:solidFill>
                  <a:srgbClr val="F2F2F0"/>
                </a:solidFill>
                <a:latin typeface="Calibri"/>
              </a:rPr>
              <a:t>5.997 €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931920"/>
            <a:ext cx="310896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200" b="0" i="0">
                <a:solidFill>
                  <a:srgbClr val="A8A8A8"/>
                </a:solidFill>
                <a:latin typeface="Calibri"/>
              </a:rPr>
              <a:t>+ IVA · pago único</a:t>
            </a:r>
          </a:p>
          <a:p>
            <a:pPr algn="l">
              <a:lnSpc>
                <a:spcPct val="110000"/>
              </a:lnSpc>
            </a:pPr>
            <a:r>
              <a:rPr sz="1200" b="0" i="0">
                <a:solidFill>
                  <a:srgbClr val="A8A8A8"/>
                </a:solidFill>
                <a:latin typeface="Calibri"/>
              </a:rPr>
              <a:t>las 3 fases, llave en mano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79976" y="2468880"/>
            <a:ext cx="3429000" cy="228600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62856" y="2651760"/>
            <a:ext cx="31089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SERVICIO MENSUAL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62856" y="3154680"/>
            <a:ext cx="31089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200" b="1" i="0">
                <a:solidFill>
                  <a:srgbClr val="F2F2F0"/>
                </a:solidFill>
                <a:latin typeface="Calibri"/>
              </a:rPr>
              <a:t>297 €/mes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62856" y="3931920"/>
            <a:ext cx="310896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200" b="0" i="0">
                <a:solidFill>
                  <a:srgbClr val="A8A8A8"/>
                </a:solidFill>
                <a:latin typeface="Calibri"/>
              </a:rPr>
              <a:t>+ IVA · mantenimiento</a:t>
            </a:r>
          </a:p>
          <a:p>
            <a:pPr algn="l">
              <a:lnSpc>
                <a:spcPct val="110000"/>
              </a:lnSpc>
            </a:pPr>
            <a:r>
              <a:rPr sz="1200" b="0" i="0">
                <a:solidFill>
                  <a:srgbClr val="A8A8A8"/>
                </a:solidFill>
                <a:latin typeface="Calibri"/>
              </a:rPr>
              <a:t>y soporte continuo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2468880"/>
            <a:ext cx="3429000" cy="228600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11312" y="2651760"/>
            <a:ext cx="31089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OPERATIVOS (A COSTE)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11312" y="3154680"/>
            <a:ext cx="31089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600" b="1" i="0">
                <a:solidFill>
                  <a:srgbClr val="F2F2F0"/>
                </a:solidFill>
                <a:latin typeface="Calibri"/>
              </a:rPr>
              <a:t>30-55 €/mes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11312" y="3931920"/>
            <a:ext cx="310896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200" b="0" i="0">
                <a:solidFill>
                  <a:srgbClr val="A8A8A8"/>
                </a:solidFill>
                <a:latin typeface="Calibri"/>
              </a:rPr>
              <a:t>IVA incl. · servidor + IA</a:t>
            </a:r>
          </a:p>
          <a:p>
            <a:pPr algn="l">
              <a:lnSpc>
                <a:spcPct val="110000"/>
              </a:lnSpc>
            </a:pPr>
            <a:r>
              <a:rPr sz="1200" b="0" i="0">
                <a:solidFill>
                  <a:srgbClr val="A8A8A8"/>
                </a:solidFill>
                <a:latin typeface="Calibri"/>
              </a:rPr>
              <a:t>por uso, sin recargo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31520" y="5029200"/>
            <a:ext cx="10698480" cy="100584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05840" y="5166360"/>
            <a:ext cx="1014984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lnSpc>
                <a:spcPct val="110000"/>
              </a:lnSpc>
            </a:pPr>
            <a:r>
              <a:rPr sz="1600" b="1" i="0">
                <a:solidFill>
                  <a:srgbClr val="C9A84C"/>
                </a:solidFill>
                <a:latin typeface="Calibri"/>
              </a:rPr>
              <a:t>Os separamos cada parte para que sepáis exactamente qué pagáis.</a:t>
            </a:r>
          </a:p>
          <a:p>
            <a:pPr algn="ctr">
              <a:lnSpc>
                <a:spcPct val="110000"/>
              </a:lnSpc>
            </a:pPr>
            <a:r>
              <a:rPr sz="1600" b="1" i="0">
                <a:solidFill>
                  <a:srgbClr val="C9A84C"/>
                </a:solidFill>
                <a:latin typeface="Calibri"/>
              </a:rPr>
              <a:t>Los operativos van a precio de coste — sin licencias de miles de euros.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POR FASES, A VUESTRO RITMO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Empezáis a notar el cambio desde la Fase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560320"/>
            <a:ext cx="1069848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000" b="0" i="0">
                <a:solidFill>
                  <a:srgbClr val="A8A8A8"/>
                </a:solidFill>
                <a:latin typeface="Calibri"/>
              </a:rPr>
              <a:t>No cambiamos cómo trabajáis de golpe. Arrancamos por el panel central (la Fase 1), que es lo que resuelve vuestro dolor principal: tener todo en un sitio. Con eso ya rodando, sumamos el stock con IA y, después, las solicitudes y la facturación.</a:t>
            </a:r>
          </a:p>
          <a:p>
            <a:pPr algn="l">
              <a:lnSpc>
                <a:spcPct val="130000"/>
              </a:lnSpc>
            </a:pPr>
            <a:r>
              <a:rPr sz="2000" b="0" i="0">
                <a:solidFill>
                  <a:srgbClr val="A8A8A8"/>
                </a:solidFill>
                <a:latin typeface="Calibri"/>
              </a:rPr>
              <a:t/>
            </a:r>
          </a:p>
          <a:p>
            <a:pPr algn="l">
              <a:lnSpc>
                <a:spcPct val="130000"/>
              </a:lnSpc>
            </a:pPr>
            <a:r>
              <a:rPr sz="2000" b="0" i="0">
                <a:solidFill>
                  <a:srgbClr val="A8A8A8"/>
                </a:solidFill>
                <a:latin typeface="Calibri"/>
              </a:rPr>
              <a:t>Cada fase aporta valor por sí sola. Crecéis con resultados ya en la mano.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394960"/>
            <a:ext cx="1069848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700" b="1" i="0">
                <a:solidFill>
                  <a:srgbClr val="C9A84C"/>
                </a:solidFill>
                <a:latin typeface="Calibri"/>
              </a:rPr>
              <a:t>Empezáis por lo que resuelve vuestro hoy. El resto, paso a paso.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1416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2975" y="274320"/>
            <a:ext cx="822960" cy="822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640080"/>
            <a:ext cx="91440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 i="0">
                <a:solidFill>
                  <a:srgbClr val="C9A84C"/>
                </a:solidFill>
                <a:latin typeface="Calibri"/>
              </a:rPr>
              <a:t>POR QUÉ IBERIA GROWTH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51560"/>
            <a:ext cx="914400" cy="63500"/>
          </a:xfrm>
          <a:prstGeom prst="rect">
            <a:avLst/>
          </a:prstGeom>
          <a:solidFill>
            <a:srgbClr val="C9A8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280160"/>
            <a:ext cx="105156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3000" b="1" i="0">
                <a:solidFill>
                  <a:srgbClr val="F2F2F0"/>
                </a:solidFill>
                <a:latin typeface="Calibri"/>
              </a:rPr>
              <a:t>Un sistema a medida, no piezas sueltas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377440"/>
            <a:ext cx="5212080" cy="169164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560320"/>
            <a:ext cx="9144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C9A84C"/>
                </a:solidFill>
                <a:latin typeface="Calibri"/>
              </a:rPr>
              <a:t>🧩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680" y="260604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Hecho a medida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680" y="3108960"/>
            <a:ext cx="3749039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0" i="0">
                <a:solidFill>
                  <a:srgbClr val="A8A8A8"/>
                </a:solidFill>
                <a:latin typeface="Calibri"/>
              </a:rPr>
              <a:t>Se adapta a cómo trabajáis, no al revés.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63640" y="2377440"/>
            <a:ext cx="5212080" cy="169164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37960" y="2560320"/>
            <a:ext cx="9144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C9A84C"/>
                </a:solidFill>
                <a:latin typeface="Calibri"/>
              </a:rPr>
              <a:t>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43800" y="260604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Sin licencias caras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43800" y="3108960"/>
            <a:ext cx="3749039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0" i="0">
                <a:solidFill>
                  <a:srgbClr val="A8A8A8"/>
                </a:solidFill>
                <a:latin typeface="Calibri"/>
              </a:rPr>
              <a:t>Os ahorra ~4.320 €/año frente a plataformas de pago.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4297680"/>
            <a:ext cx="5212080" cy="169164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05840" y="4480560"/>
            <a:ext cx="9144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C9A84C"/>
                </a:solidFill>
                <a:latin typeface="Calibri"/>
              </a:rPr>
              <a:t>🔐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11680" y="452628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Accesos seguros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11680" y="5029200"/>
            <a:ext cx="3749039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0" i="0">
                <a:solidFill>
                  <a:srgbClr val="A8A8A8"/>
                </a:solidFill>
                <a:latin typeface="Calibri"/>
              </a:rPr>
              <a:t>15 empleados con su usuario; dirección lo controla todo.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63640" y="4297680"/>
            <a:ext cx="5212080" cy="1691640"/>
          </a:xfrm>
          <a:prstGeom prst="roundRect">
            <a:avLst/>
          </a:prstGeom>
          <a:solidFill>
            <a:srgbClr val="1D1D20"/>
          </a:solidFill>
          <a:ln w="9525">
            <a:solidFill>
              <a:srgbClr val="C9A8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37960" y="4480560"/>
            <a:ext cx="9144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800" b="0" i="0">
                <a:solidFill>
                  <a:srgbClr val="C9A84C"/>
                </a:solidFill>
                <a:latin typeface="Calibri"/>
              </a:rPr>
              <a:t>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43800" y="452628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800" b="1" i="0">
                <a:solidFill>
                  <a:srgbClr val="F2F2F0"/>
                </a:solidFill>
                <a:latin typeface="Calibri"/>
              </a:rPr>
              <a:t>Crece por fases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43800" y="5029200"/>
            <a:ext cx="3749039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400" b="0" i="0">
                <a:solidFill>
                  <a:srgbClr val="A8A8A8"/>
                </a:solidFill>
                <a:latin typeface="Calibri"/>
              </a:rPr>
              <a:t>Empezáis acotado y ampliáis con resultados.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